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handoutMasterIdLst>
    <p:handoutMasterId r:id="rId23"/>
  </p:handoutMasterIdLst>
  <p:sldIdLst>
    <p:sldId id="267" r:id="rId5"/>
    <p:sldId id="268" r:id="rId6"/>
    <p:sldId id="277" r:id="rId7"/>
    <p:sldId id="293" r:id="rId8"/>
    <p:sldId id="292" r:id="rId9"/>
    <p:sldId id="280" r:id="rId10"/>
    <p:sldId id="283" r:id="rId11"/>
    <p:sldId id="294" r:id="rId12"/>
    <p:sldId id="281" r:id="rId13"/>
    <p:sldId id="282" r:id="rId14"/>
    <p:sldId id="284" r:id="rId15"/>
    <p:sldId id="291" r:id="rId16"/>
    <p:sldId id="285" r:id="rId17"/>
    <p:sldId id="287" r:id="rId18"/>
    <p:sldId id="288" r:id="rId19"/>
    <p:sldId id="289" r:id="rId20"/>
    <p:sldId id="290" r:id="rId21"/>
    <p:sldId id="279" r:id="rId22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4900"/>
    <a:srgbClr val="214099"/>
    <a:srgbClr val="253A7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6E1D6FC-2D47-462D-B07C-A19F3DEF4153}" v="19" dt="2025-01-06T17:36:40.20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94"/>
  </p:normalViewPr>
  <p:slideViewPr>
    <p:cSldViewPr snapToGrid="0">
      <p:cViewPr>
        <p:scale>
          <a:sx n="115" d="100"/>
          <a:sy n="115" d="100"/>
        </p:scale>
        <p:origin x="1016" y="3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28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C52B015A-BAC3-1791-CB41-55FF7352415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D9B037C0-ED7D-8963-0EB8-32CDA46CB62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C31D69-8F6C-45A4-A3C3-EA75E3C37815}" type="datetimeFigureOut">
              <a:rPr lang="pt-BR" smtClean="0"/>
              <a:t>16/06/2025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29CBAD18-A95A-1A0C-CF16-2B62D2EB894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6EA6E79F-08C9-4A83-D1E8-D1D0210E11B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F14D02-85DC-41D3-A909-1B2BDA3985E4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2062850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7" Type="http://schemas.openxmlformats.org/officeDocument/2006/relationships/image" Target="../media/image1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CDBA9BD8-BAFF-0B4F-6861-2B259B9449D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140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9" name="Gráfico 8">
            <a:extLst>
              <a:ext uri="{FF2B5EF4-FFF2-40B4-BE49-F238E27FC236}">
                <a16:creationId xmlns:a16="http://schemas.microsoft.com/office/drawing/2014/main" id="{89361B84-DB68-9F74-31ED-A4E97B9D60F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148688" y="-641445"/>
            <a:ext cx="4990533" cy="6858000"/>
          </a:xfrm>
          <a:prstGeom prst="rect">
            <a:avLst/>
          </a:prstGeom>
        </p:spPr>
      </p:pic>
      <p:pic>
        <p:nvPicPr>
          <p:cNvPr id="13" name="Gráfico 12">
            <a:extLst>
              <a:ext uri="{FF2B5EF4-FFF2-40B4-BE49-F238E27FC236}">
                <a16:creationId xmlns:a16="http://schemas.microsoft.com/office/drawing/2014/main" id="{66101611-DFA9-8A32-BF53-F2633F6E3C5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15882" y="2047165"/>
            <a:ext cx="7027869" cy="5083790"/>
          </a:xfrm>
          <a:prstGeom prst="rect">
            <a:avLst/>
          </a:prstGeom>
        </p:spPr>
      </p:pic>
      <p:sp>
        <p:nvSpPr>
          <p:cNvPr id="16" name="Espaço Reservado para Título 1">
            <a:extLst>
              <a:ext uri="{FF2B5EF4-FFF2-40B4-BE49-F238E27FC236}">
                <a16:creationId xmlns:a16="http://schemas.microsoft.com/office/drawing/2014/main" id="{BF31A943-DE8B-0A62-68C0-E6825083B0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30638" y="2295404"/>
            <a:ext cx="5003609" cy="23039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60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pt-BR"/>
              <a:t>CLIQUE PARA ADICIONAR UM TÍTULO</a:t>
            </a:r>
            <a:endParaRPr lang="de-DE"/>
          </a:p>
        </p:txBody>
      </p:sp>
      <p:pic>
        <p:nvPicPr>
          <p:cNvPr id="8" name="Gráfico 7">
            <a:extLst>
              <a:ext uri="{FF2B5EF4-FFF2-40B4-BE49-F238E27FC236}">
                <a16:creationId xmlns:a16="http://schemas.microsoft.com/office/drawing/2014/main" id="{7F3FE103-3E11-C257-3609-B2A1CEC0700F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656131" y="5362915"/>
            <a:ext cx="2073315" cy="713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6838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números em destaq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Título 8">
            <a:extLst>
              <a:ext uri="{FF2B5EF4-FFF2-40B4-BE49-F238E27FC236}">
                <a16:creationId xmlns:a16="http://schemas.microsoft.com/office/drawing/2014/main" id="{4E1EAFFA-5252-D3A1-625F-8178E60FDE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57821" y="739406"/>
            <a:ext cx="2501356" cy="10974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2800"/>
            </a:lvl1pPr>
          </a:lstStyle>
          <a:p>
            <a:r>
              <a:rPr lang="pt-BR"/>
              <a:t>CLIQUE PARA ADICIONAR UM TÍTULO</a:t>
            </a:r>
          </a:p>
        </p:txBody>
      </p:sp>
      <p:sp>
        <p:nvSpPr>
          <p:cNvPr id="9" name="Espaço Reservado para Imagem 8">
            <a:extLst>
              <a:ext uri="{FF2B5EF4-FFF2-40B4-BE49-F238E27FC236}">
                <a16:creationId xmlns:a16="http://schemas.microsoft.com/office/drawing/2014/main" id="{3F831033-0E44-12D5-9FE0-F719D7F5A29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038975" y="373063"/>
            <a:ext cx="4908550" cy="6088062"/>
          </a:xfrm>
        </p:spPr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465880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em branco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áfico 4">
            <a:extLst>
              <a:ext uri="{FF2B5EF4-FFF2-40B4-BE49-F238E27FC236}">
                <a16:creationId xmlns:a16="http://schemas.microsoft.com/office/drawing/2014/main" id="{B7260370-D312-7711-3BB4-BE1BBD0EAA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45375" y="5971256"/>
            <a:ext cx="1383710" cy="475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0722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em branco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85AA5D48-AF2A-A523-F679-94FC998D68AD}"/>
              </a:ext>
            </a:extLst>
          </p:cNvPr>
          <p:cNvSpPr/>
          <p:nvPr userDrawn="1"/>
        </p:nvSpPr>
        <p:spPr>
          <a:xfrm>
            <a:off x="36430" y="5661265"/>
            <a:ext cx="965403" cy="9399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V</a:t>
            </a:r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346EE476-C70D-8D40-259E-99608E1F6D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2825" y="5781493"/>
            <a:ext cx="707076" cy="692959"/>
          </a:xfrm>
          <a:prstGeom prst="rect">
            <a:avLst/>
          </a:prstGeom>
        </p:spPr>
      </p:pic>
      <p:pic>
        <p:nvPicPr>
          <p:cNvPr id="8" name="Gráfico 7">
            <a:extLst>
              <a:ext uri="{FF2B5EF4-FFF2-40B4-BE49-F238E27FC236}">
                <a16:creationId xmlns:a16="http://schemas.microsoft.com/office/drawing/2014/main" id="{970569B2-FEF9-66FC-C344-A0D159907DE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45375" y="5971256"/>
            <a:ext cx="1383710" cy="475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22723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encerrame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ângulo 13">
            <a:extLst>
              <a:ext uri="{FF2B5EF4-FFF2-40B4-BE49-F238E27FC236}">
                <a16:creationId xmlns:a16="http://schemas.microsoft.com/office/drawing/2014/main" id="{EAB027FC-E787-0144-8339-847D87EE072B}"/>
              </a:ext>
            </a:extLst>
          </p:cNvPr>
          <p:cNvSpPr/>
          <p:nvPr userDrawn="1"/>
        </p:nvSpPr>
        <p:spPr>
          <a:xfrm>
            <a:off x="1064525" y="0"/>
            <a:ext cx="11127475" cy="6858000"/>
          </a:xfrm>
          <a:prstGeom prst="rect">
            <a:avLst/>
          </a:prstGeom>
          <a:solidFill>
            <a:srgbClr val="2140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Gráfico 6">
            <a:extLst>
              <a:ext uri="{FF2B5EF4-FFF2-40B4-BE49-F238E27FC236}">
                <a16:creationId xmlns:a16="http://schemas.microsoft.com/office/drawing/2014/main" id="{7041A4E2-641A-A64F-5DF8-F58A2D2C573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96570" y="6005369"/>
            <a:ext cx="1266724" cy="469083"/>
          </a:xfrm>
          <a:prstGeom prst="rect">
            <a:avLst/>
          </a:prstGeom>
        </p:spPr>
      </p:pic>
      <p:pic>
        <p:nvPicPr>
          <p:cNvPr id="10" name="Gráfico 9">
            <a:extLst>
              <a:ext uri="{FF2B5EF4-FFF2-40B4-BE49-F238E27FC236}">
                <a16:creationId xmlns:a16="http://schemas.microsoft.com/office/drawing/2014/main" id="{0CE9350C-F23C-F685-2761-3A3A4F5E44C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45813" y="2497540"/>
            <a:ext cx="5731661" cy="5097439"/>
          </a:xfrm>
          <a:prstGeom prst="rect">
            <a:avLst/>
          </a:prstGeom>
        </p:spPr>
      </p:pic>
      <p:sp>
        <p:nvSpPr>
          <p:cNvPr id="13" name="Espaço Reservado para Título 1">
            <a:extLst>
              <a:ext uri="{FF2B5EF4-FFF2-40B4-BE49-F238E27FC236}">
                <a16:creationId xmlns:a16="http://schemas.microsoft.com/office/drawing/2014/main" id="{D7E786E8-D14B-7E42-B3E2-A5457F384F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61192" y="2278483"/>
            <a:ext cx="6568740" cy="22942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60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pt-BR"/>
              <a:t>CLIQUE PARA ADICIONAR UM TÍTULO</a:t>
            </a:r>
            <a:endParaRPr lang="de-DE"/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85EC3672-80B5-9A82-3CF4-BDD19BAC6C8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040396" y="3069044"/>
            <a:ext cx="2073315" cy="713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789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8ABDA418-1761-7136-975F-E4DF93FCF040}"/>
              </a:ext>
            </a:extLst>
          </p:cNvPr>
          <p:cNvSpPr/>
          <p:nvPr userDrawn="1"/>
        </p:nvSpPr>
        <p:spPr>
          <a:xfrm>
            <a:off x="0" y="0"/>
            <a:ext cx="1528549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960171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áfico 4">
            <a:extLst>
              <a:ext uri="{FF2B5EF4-FFF2-40B4-BE49-F238E27FC236}">
                <a16:creationId xmlns:a16="http://schemas.microsoft.com/office/drawing/2014/main" id="{C4FBF20A-9965-2FC9-8177-DBA427D1381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19765" y="160898"/>
            <a:ext cx="9796736" cy="7447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052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 secundár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ítulo 8">
            <a:extLst>
              <a:ext uri="{FF2B5EF4-FFF2-40B4-BE49-F238E27FC236}">
                <a16:creationId xmlns:a16="http://schemas.microsoft.com/office/drawing/2014/main" id="{FA8D458A-EFE6-EAD4-D15D-BBF549B584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88634" y="1484241"/>
            <a:ext cx="503479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600"/>
            </a:lvl1pPr>
          </a:lstStyle>
          <a:p>
            <a:r>
              <a:rPr lang="pt-BR"/>
              <a:t>CLIQUE PARA ADICIONAR UM TÍTULO</a:t>
            </a:r>
          </a:p>
        </p:txBody>
      </p:sp>
      <p:sp>
        <p:nvSpPr>
          <p:cNvPr id="5" name="Espaço Reservado para Texto 9">
            <a:extLst>
              <a:ext uri="{FF2B5EF4-FFF2-40B4-BE49-F238E27FC236}">
                <a16:creationId xmlns:a16="http://schemas.microsoft.com/office/drawing/2014/main" id="{0D901FDB-DB21-CAA5-FDB0-E26CF020E8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88634" y="2944741"/>
            <a:ext cx="5034793" cy="33605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adicionar texto</a:t>
            </a:r>
          </a:p>
        </p:txBody>
      </p:sp>
      <p:sp>
        <p:nvSpPr>
          <p:cNvPr id="7" name="Espaço Reservado para Imagem 6">
            <a:extLst>
              <a:ext uri="{FF2B5EF4-FFF2-40B4-BE49-F238E27FC236}">
                <a16:creationId xmlns:a16="http://schemas.microsoft.com/office/drawing/2014/main" id="{50487281-526B-ADCE-A773-7CA447F1EF9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74612" y="378630"/>
            <a:ext cx="4855781" cy="6100739"/>
          </a:xfrm>
        </p:spPr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813757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B2135738-6B84-C278-0EAF-02055D5143BE}"/>
              </a:ext>
            </a:extLst>
          </p:cNvPr>
          <p:cNvSpPr/>
          <p:nvPr userDrawn="1"/>
        </p:nvSpPr>
        <p:spPr>
          <a:xfrm>
            <a:off x="3794078" y="232012"/>
            <a:ext cx="8147713" cy="6387152"/>
          </a:xfrm>
          <a:prstGeom prst="rect">
            <a:avLst/>
          </a:prstGeom>
          <a:solidFill>
            <a:srgbClr val="2140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Espaço Reservado para Título 8">
            <a:extLst>
              <a:ext uri="{FF2B5EF4-FFF2-40B4-BE49-F238E27FC236}">
                <a16:creationId xmlns:a16="http://schemas.microsoft.com/office/drawing/2014/main" id="{22B32ADF-5B25-7289-C893-F063CFAB8B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88634" y="1484241"/>
            <a:ext cx="431146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ADICIONAR UM TÍTULO</a:t>
            </a:r>
          </a:p>
        </p:txBody>
      </p:sp>
      <p:sp>
        <p:nvSpPr>
          <p:cNvPr id="5" name="Espaço Reservado para Texto 9">
            <a:extLst>
              <a:ext uri="{FF2B5EF4-FFF2-40B4-BE49-F238E27FC236}">
                <a16:creationId xmlns:a16="http://schemas.microsoft.com/office/drawing/2014/main" id="{E2D85B82-1A77-48CB-57EB-E4E4486704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88634" y="2944742"/>
            <a:ext cx="4311462" cy="24290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57200">
              <a:buFont typeface="Arial" panose="020B0604020202020204" pitchFamily="34" charset="0"/>
              <a:buChar char="•"/>
              <a:defRPr sz="28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pPr lvl="0"/>
            <a:r>
              <a:rPr lang="pt-BR"/>
              <a:t>Clique para adicionar texto</a:t>
            </a:r>
          </a:p>
        </p:txBody>
      </p:sp>
      <p:sp>
        <p:nvSpPr>
          <p:cNvPr id="7" name="Espaço Reservado para Imagem 6">
            <a:extLst>
              <a:ext uri="{FF2B5EF4-FFF2-40B4-BE49-F238E27FC236}">
                <a16:creationId xmlns:a16="http://schemas.microsoft.com/office/drawing/2014/main" id="{716C482B-A65C-63BE-B63D-AEE8088CC9C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78259" y="668338"/>
            <a:ext cx="4868862" cy="5513387"/>
          </a:xfrm>
        </p:spPr>
        <p:txBody>
          <a:bodyPr/>
          <a:lstStyle/>
          <a:p>
            <a:endParaRPr lang="pt-BR"/>
          </a:p>
        </p:txBody>
      </p:sp>
      <p:pic>
        <p:nvPicPr>
          <p:cNvPr id="10" name="Gráfico 9">
            <a:extLst>
              <a:ext uri="{FF2B5EF4-FFF2-40B4-BE49-F238E27FC236}">
                <a16:creationId xmlns:a16="http://schemas.microsoft.com/office/drawing/2014/main" id="{9CF50000-6421-61C1-477C-4089B1C8C4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58771" y="4521875"/>
            <a:ext cx="3778639" cy="336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6138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conteúdo secundár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Imagem 4">
            <a:extLst>
              <a:ext uri="{FF2B5EF4-FFF2-40B4-BE49-F238E27FC236}">
                <a16:creationId xmlns:a16="http://schemas.microsoft.com/office/drawing/2014/main" id="{D7215187-8E80-4433-83B1-19FF956CB2B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045281" y="227784"/>
            <a:ext cx="4918119" cy="3080565"/>
          </a:xfr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Imagem 4">
            <a:extLst>
              <a:ext uri="{FF2B5EF4-FFF2-40B4-BE49-F238E27FC236}">
                <a16:creationId xmlns:a16="http://schemas.microsoft.com/office/drawing/2014/main" id="{3653DCF9-5517-66D8-990B-A819875755F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045281" y="3536133"/>
            <a:ext cx="4918119" cy="3080565"/>
          </a:xfrm>
        </p:spPr>
        <p:txBody>
          <a:bodyPr/>
          <a:lstStyle/>
          <a:p>
            <a:endParaRPr lang="pt-BR"/>
          </a:p>
        </p:txBody>
      </p:sp>
      <p:sp>
        <p:nvSpPr>
          <p:cNvPr id="7" name="Espaço Reservado para Título 8">
            <a:extLst>
              <a:ext uri="{FF2B5EF4-FFF2-40B4-BE49-F238E27FC236}">
                <a16:creationId xmlns:a16="http://schemas.microsoft.com/office/drawing/2014/main" id="{7EC1408A-2AEA-3489-EAF0-84916B718BD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50329" y="1303768"/>
            <a:ext cx="426999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600"/>
            </a:lvl1pPr>
          </a:lstStyle>
          <a:p>
            <a:r>
              <a:rPr lang="pt-BR"/>
              <a:t>CLIQUE PARA ADICIONAR UM TÍTULO</a:t>
            </a:r>
          </a:p>
        </p:txBody>
      </p:sp>
      <p:sp>
        <p:nvSpPr>
          <p:cNvPr id="8" name="Espaço Reservado para Texto 9">
            <a:extLst>
              <a:ext uri="{FF2B5EF4-FFF2-40B4-BE49-F238E27FC236}">
                <a16:creationId xmlns:a16="http://schemas.microsoft.com/office/drawing/2014/main" id="{96D07D8C-637C-61A1-399E-41F6075582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50329" y="2764268"/>
            <a:ext cx="4269998" cy="33605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>
                <a:solidFill>
                  <a:srgbClr val="214099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pPr lvl="0"/>
            <a:r>
              <a:rPr lang="pt-BR"/>
              <a:t>Clique para adicionar texto</a:t>
            </a:r>
          </a:p>
        </p:txBody>
      </p:sp>
    </p:spTree>
    <p:extLst>
      <p:ext uri="{BB962C8B-B14F-4D97-AF65-F5344CB8AC3E}">
        <p14:creationId xmlns:p14="http://schemas.microsoft.com/office/powerpoint/2010/main" val="36944210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seção secundár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Título 1">
            <a:extLst>
              <a:ext uri="{FF2B5EF4-FFF2-40B4-BE49-F238E27FC236}">
                <a16:creationId xmlns:a16="http://schemas.microsoft.com/office/drawing/2014/main" id="{19E51CBA-C2B5-6038-19ED-2B96FD2484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30638" y="2862202"/>
            <a:ext cx="5382394" cy="113359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40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pt-BR"/>
              <a:t>CLIQUE PARA ADICIONAR UM TÍTULO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085334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conteúdo com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ço Reservado para Imagem 9">
            <a:extLst>
              <a:ext uri="{FF2B5EF4-FFF2-40B4-BE49-F238E27FC236}">
                <a16:creationId xmlns:a16="http://schemas.microsoft.com/office/drawing/2014/main" id="{4810307F-183E-76BA-F52C-26A8F2E25AC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71563" y="0"/>
            <a:ext cx="7591425" cy="6858000"/>
          </a:xfrm>
        </p:spPr>
        <p:txBody>
          <a:bodyPr/>
          <a:lstStyle/>
          <a:p>
            <a:endParaRPr lang="pt-BR"/>
          </a:p>
        </p:txBody>
      </p:sp>
      <p:sp>
        <p:nvSpPr>
          <p:cNvPr id="14" name="Espaço Reservado para Título 8">
            <a:extLst>
              <a:ext uri="{FF2B5EF4-FFF2-40B4-BE49-F238E27FC236}">
                <a16:creationId xmlns:a16="http://schemas.microsoft.com/office/drawing/2014/main" id="{FF20F847-026D-082A-2FC1-0B0B92B34B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012864" y="1196606"/>
            <a:ext cx="2501356" cy="10974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2800"/>
            </a:lvl1pPr>
          </a:lstStyle>
          <a:p>
            <a:r>
              <a:rPr lang="pt-BR"/>
              <a:t>CLIQUE PARA ADICIONAR UM TÍTULO</a:t>
            </a:r>
          </a:p>
        </p:txBody>
      </p:sp>
      <p:sp>
        <p:nvSpPr>
          <p:cNvPr id="15" name="Espaço Reservado para Texto 9">
            <a:extLst>
              <a:ext uri="{FF2B5EF4-FFF2-40B4-BE49-F238E27FC236}">
                <a16:creationId xmlns:a16="http://schemas.microsoft.com/office/drawing/2014/main" id="{FC5107DE-56F1-F78F-FD90-84A83F001E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12864" y="2592270"/>
            <a:ext cx="2501356" cy="33605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>
                <a:solidFill>
                  <a:srgbClr val="214099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pPr lvl="0"/>
            <a:r>
              <a:rPr lang="pt-BR"/>
              <a:t>Clique para adicionar texto</a:t>
            </a:r>
          </a:p>
        </p:txBody>
      </p:sp>
    </p:spTree>
    <p:extLst>
      <p:ext uri="{BB962C8B-B14F-4D97-AF65-F5344CB8AC3E}">
        <p14:creationId xmlns:p14="http://schemas.microsoft.com/office/powerpoint/2010/main" val="5782815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exto com ícones com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E8873150-99E2-0573-EB58-0BB2067789DB}"/>
              </a:ext>
            </a:extLst>
          </p:cNvPr>
          <p:cNvSpPr/>
          <p:nvPr userDrawn="1"/>
        </p:nvSpPr>
        <p:spPr>
          <a:xfrm>
            <a:off x="1355680" y="232011"/>
            <a:ext cx="4202282" cy="1580885"/>
          </a:xfrm>
          <a:prstGeom prst="rect">
            <a:avLst/>
          </a:prstGeom>
          <a:solidFill>
            <a:srgbClr val="2140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 </a:t>
            </a:r>
          </a:p>
        </p:txBody>
      </p:sp>
      <p:sp>
        <p:nvSpPr>
          <p:cNvPr id="10" name="Espaço Reservado para Imagem 9">
            <a:extLst>
              <a:ext uri="{FF2B5EF4-FFF2-40B4-BE49-F238E27FC236}">
                <a16:creationId xmlns:a16="http://schemas.microsoft.com/office/drawing/2014/main" id="{F42B0BC9-ACFB-D60C-6148-27669B1E401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557838" y="231775"/>
            <a:ext cx="6400800" cy="1581150"/>
          </a:xfrm>
        </p:spPr>
        <p:txBody>
          <a:bodyPr/>
          <a:lstStyle/>
          <a:p>
            <a:endParaRPr lang="pt-BR"/>
          </a:p>
        </p:txBody>
      </p:sp>
      <p:sp>
        <p:nvSpPr>
          <p:cNvPr id="12" name="Espaço Reservado para Título 1">
            <a:extLst>
              <a:ext uri="{FF2B5EF4-FFF2-40B4-BE49-F238E27FC236}">
                <a16:creationId xmlns:a16="http://schemas.microsoft.com/office/drawing/2014/main" id="{21303BF4-9879-646D-0B5F-5A4CB6F8A5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19177" y="738951"/>
            <a:ext cx="2675288" cy="5667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0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pt-BR"/>
              <a:t>CLIQUE PARA ADICIONAR UM TÍTULO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178365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ícones com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Título 8">
            <a:extLst>
              <a:ext uri="{FF2B5EF4-FFF2-40B4-BE49-F238E27FC236}">
                <a16:creationId xmlns:a16="http://schemas.microsoft.com/office/drawing/2014/main" id="{405CC913-8CA1-61F0-B620-341199C4A8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57821" y="739406"/>
            <a:ext cx="2501356" cy="10974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2800"/>
            </a:lvl1pPr>
          </a:lstStyle>
          <a:p>
            <a:r>
              <a:rPr lang="pt-BR"/>
              <a:t>CLIQUE PARA ADICIONAR UM TÍTULO</a:t>
            </a:r>
          </a:p>
        </p:txBody>
      </p:sp>
      <p:sp>
        <p:nvSpPr>
          <p:cNvPr id="6" name="Espaço Reservado para Texto 9">
            <a:extLst>
              <a:ext uri="{FF2B5EF4-FFF2-40B4-BE49-F238E27FC236}">
                <a16:creationId xmlns:a16="http://schemas.microsoft.com/office/drawing/2014/main" id="{ABB7B094-F5FF-FF3C-8007-B95D70E908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57821" y="2135070"/>
            <a:ext cx="2501356" cy="33605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85750" indent="-285750">
              <a:buFont typeface="Arial" panose="020B0604020202020204" pitchFamily="34" charset="0"/>
              <a:buChar char="•"/>
              <a:defRPr>
                <a:solidFill>
                  <a:srgbClr val="214099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</a:lstStyle>
          <a:p>
            <a:pPr lvl="0"/>
            <a:r>
              <a:rPr lang="pt-BR"/>
              <a:t>Clique para adicionar texto</a:t>
            </a:r>
          </a:p>
        </p:txBody>
      </p:sp>
    </p:spTree>
    <p:extLst>
      <p:ext uri="{BB962C8B-B14F-4D97-AF65-F5344CB8AC3E}">
        <p14:creationId xmlns:p14="http://schemas.microsoft.com/office/powerpoint/2010/main" val="22455663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sv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4.sv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Título 8">
            <a:extLst>
              <a:ext uri="{FF2B5EF4-FFF2-40B4-BE49-F238E27FC236}">
                <a16:creationId xmlns:a16="http://schemas.microsoft.com/office/drawing/2014/main" id="{AA1E2EDE-E68B-D4A5-1270-2004DD39F3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6050" y="55619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adicionar um título</a:t>
            </a:r>
          </a:p>
        </p:txBody>
      </p:sp>
      <p:sp>
        <p:nvSpPr>
          <p:cNvPr id="10" name="Espaço Reservado para Texto 9">
            <a:extLst>
              <a:ext uri="{FF2B5EF4-FFF2-40B4-BE49-F238E27FC236}">
                <a16:creationId xmlns:a16="http://schemas.microsoft.com/office/drawing/2014/main" id="{002107C2-90BC-76BC-4FF3-15B7CBB6E7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16050" y="2016694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adicionar texto</a:t>
            </a:r>
          </a:p>
        </p:txBody>
      </p:sp>
      <p:pic>
        <p:nvPicPr>
          <p:cNvPr id="15" name="Gráfico 14">
            <a:extLst>
              <a:ext uri="{FF2B5EF4-FFF2-40B4-BE49-F238E27FC236}">
                <a16:creationId xmlns:a16="http://schemas.microsoft.com/office/drawing/2014/main" id="{E13D242F-2C9B-BF06-447B-48F05B819433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55070" y="431541"/>
            <a:ext cx="470430" cy="478854"/>
          </a:xfrm>
          <a:prstGeom prst="rect">
            <a:avLst/>
          </a:prstGeom>
        </p:spPr>
      </p:pic>
      <p:pic>
        <p:nvPicPr>
          <p:cNvPr id="17" name="Gráfico 16">
            <a:extLst>
              <a:ext uri="{FF2B5EF4-FFF2-40B4-BE49-F238E27FC236}">
                <a16:creationId xmlns:a16="http://schemas.microsoft.com/office/drawing/2014/main" id="{E4686BEC-78AD-9678-7FFC-03B0C0D2D8D5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260350" y="5807076"/>
            <a:ext cx="660400" cy="660400"/>
          </a:xfrm>
          <a:prstGeom prst="rect">
            <a:avLst/>
          </a:prstGeom>
        </p:spPr>
      </p:pic>
      <p:sp>
        <p:nvSpPr>
          <p:cNvPr id="19" name="CaixaDeTexto 18">
            <a:extLst>
              <a:ext uri="{FF2B5EF4-FFF2-40B4-BE49-F238E27FC236}">
                <a16:creationId xmlns:a16="http://schemas.microsoft.com/office/drawing/2014/main" id="{E67366A4-0A84-0AEA-299A-BB6008D3F73A}"/>
              </a:ext>
            </a:extLst>
          </p:cNvPr>
          <p:cNvSpPr txBox="1"/>
          <p:nvPr userDrawn="1"/>
        </p:nvSpPr>
        <p:spPr>
          <a:xfrm rot="16200000">
            <a:off x="-1621639" y="3227931"/>
            <a:ext cx="444924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100">
                <a:solidFill>
                  <a:srgbClr val="214099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UNISINOS</a:t>
            </a:r>
          </a:p>
        </p:txBody>
      </p:sp>
      <p:cxnSp>
        <p:nvCxnSpPr>
          <p:cNvPr id="22" name="Conector reto 21">
            <a:extLst>
              <a:ext uri="{FF2B5EF4-FFF2-40B4-BE49-F238E27FC236}">
                <a16:creationId xmlns:a16="http://schemas.microsoft.com/office/drawing/2014/main" id="{583DE437-3588-AF6E-C287-56C1C1FF0880}"/>
              </a:ext>
            </a:extLst>
          </p:cNvPr>
          <p:cNvCxnSpPr/>
          <p:nvPr userDrawn="1"/>
        </p:nvCxnSpPr>
        <p:spPr>
          <a:xfrm>
            <a:off x="1058164" y="365125"/>
            <a:ext cx="0" cy="6102351"/>
          </a:xfrm>
          <a:prstGeom prst="line">
            <a:avLst/>
          </a:prstGeom>
          <a:ln w="12700">
            <a:solidFill>
              <a:srgbClr val="2140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57469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u="none" kern="1200">
          <a:solidFill>
            <a:srgbClr val="214099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214099"/>
          </a:solidFill>
          <a:latin typeface="Roboto Light" panose="02000000000000000000" pitchFamily="2" charset="0"/>
          <a:ea typeface="Roboto Light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luisfelipe998/wavelet" TargetMode="Externa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28292E-C982-30CA-F758-610F93D6DC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0638" y="2295404"/>
            <a:ext cx="7448783" cy="2303924"/>
          </a:xfrm>
        </p:spPr>
        <p:txBody>
          <a:bodyPr/>
          <a:lstStyle/>
          <a:p>
            <a:r>
              <a:rPr lang="pt-BR" sz="4000" dirty="0"/>
              <a:t>Análise de Coerência </a:t>
            </a:r>
            <a:r>
              <a:rPr lang="pt-BR" sz="4000" dirty="0" err="1"/>
              <a:t>Wavelet</a:t>
            </a:r>
            <a:r>
              <a:rPr lang="pt-BR" sz="4000" dirty="0"/>
              <a:t> em Sinais Ruidosos com Picos</a:t>
            </a:r>
            <a:br>
              <a:rPr lang="pt-BR" sz="4000" dirty="0"/>
            </a:br>
            <a:r>
              <a:rPr lang="pt-BR" sz="4000" dirty="0"/>
              <a:t>Gaussianos Defasados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7BBCC9-9A20-4813-763C-1D070A837493}"/>
              </a:ext>
            </a:extLst>
          </p:cNvPr>
          <p:cNvSpPr txBox="1"/>
          <p:nvPr/>
        </p:nvSpPr>
        <p:spPr>
          <a:xfrm>
            <a:off x="2630638" y="4456387"/>
            <a:ext cx="18011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R" dirty="0">
                <a:solidFill>
                  <a:schemeClr val="bg1"/>
                </a:solidFill>
              </a:rPr>
              <a:t>Ândrio Epping</a:t>
            </a:r>
          </a:p>
          <a:p>
            <a:r>
              <a:rPr lang="en-BR" dirty="0">
                <a:solidFill>
                  <a:schemeClr val="bg1"/>
                </a:solidFill>
              </a:rPr>
              <a:t>Luís Felipe Borsoi</a:t>
            </a:r>
          </a:p>
        </p:txBody>
      </p:sp>
    </p:spTree>
    <p:extLst>
      <p:ext uri="{BB962C8B-B14F-4D97-AF65-F5344CB8AC3E}">
        <p14:creationId xmlns:p14="http://schemas.microsoft.com/office/powerpoint/2010/main" val="40205628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5E3845-1031-091B-1417-889815AD97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B25652E8-A7D6-E105-5750-092DF1020C30}"/>
              </a:ext>
            </a:extLst>
          </p:cNvPr>
          <p:cNvSpPr txBox="1">
            <a:spLocks/>
          </p:cNvSpPr>
          <p:nvPr/>
        </p:nvSpPr>
        <p:spPr>
          <a:xfrm>
            <a:off x="1138169" y="256397"/>
            <a:ext cx="10917197" cy="56341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u="none" kern="1200">
                <a:solidFill>
                  <a:srgbClr val="214099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t-BR" sz="4000" dirty="0" err="1"/>
              <a:t>Wavelet</a:t>
            </a:r>
            <a:r>
              <a:rPr lang="pt-BR" sz="4000" dirty="0"/>
              <a:t>-Mãe como uma </a:t>
            </a:r>
            <a:r>
              <a:rPr lang="pt-BR" sz="4000" dirty="0" err="1"/>
              <a:t>Morlet</a:t>
            </a:r>
            <a:r>
              <a:rPr lang="pt-BR" sz="4000" dirty="0"/>
              <a:t> complexa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026321-00F7-6744-F68D-4D5E1FACC88A}"/>
              </a:ext>
            </a:extLst>
          </p:cNvPr>
          <p:cNvSpPr txBox="1"/>
          <p:nvPr/>
        </p:nvSpPr>
        <p:spPr>
          <a:xfrm>
            <a:off x="1229709" y="988846"/>
            <a:ext cx="9314828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Ideal para </a:t>
            </a:r>
            <a:r>
              <a:rPr lang="en-US" sz="24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detecção</a:t>
            </a: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de </a:t>
            </a:r>
            <a:r>
              <a:rPr lang="en-US" sz="24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pulsos</a:t>
            </a: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0.5: </a:t>
            </a:r>
            <a:r>
              <a:rPr lang="en-US" sz="24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largura</a:t>
            </a: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da </a:t>
            </a:r>
            <a:r>
              <a:rPr lang="en-US" sz="24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janela</a:t>
            </a: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4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gaussiana</a:t>
            </a:r>
            <a:endParaRPr lang="en-US" sz="24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valores</a:t>
            </a: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4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maiores</a:t>
            </a: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⇒ </a:t>
            </a:r>
            <a:r>
              <a:rPr lang="en-US" sz="24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melhor</a:t>
            </a: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4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resolução</a:t>
            </a: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4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em</a:t>
            </a: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4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frequência</a:t>
            </a: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1.5: </a:t>
            </a:r>
            <a:r>
              <a:rPr lang="en-US" sz="24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frequência</a:t>
            </a: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central da </a:t>
            </a:r>
            <a:r>
              <a:rPr lang="en-US" sz="24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onda</a:t>
            </a: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4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portadora</a:t>
            </a: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valores</a:t>
            </a: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4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maiores</a:t>
            </a: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⇒ </a:t>
            </a:r>
            <a:r>
              <a:rPr lang="en-US" sz="24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melhor</a:t>
            </a: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4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resolução</a:t>
            </a: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temporal;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Função</a:t>
            </a: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4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complexa</a:t>
            </a: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: </a:t>
            </a:r>
            <a:r>
              <a:rPr lang="en-US" sz="24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mantém</a:t>
            </a: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a </a:t>
            </a:r>
            <a:r>
              <a:rPr lang="en-US" sz="24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fase</a:t>
            </a: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do </a:t>
            </a:r>
            <a:r>
              <a:rPr lang="en-US" sz="24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sinal</a:t>
            </a: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para </a:t>
            </a:r>
            <a:r>
              <a:rPr lang="en-US" sz="24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cálculo</a:t>
            </a: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do WCS.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0562B0-0D8E-6296-B1E4-C79B579039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8941" y="3429000"/>
            <a:ext cx="7213600" cy="2641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AD4A2B9-4CC7-240D-33A2-FA4CDE8DBA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4558" y="3855149"/>
            <a:ext cx="3154845" cy="1044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5071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E290CE-3F3B-F3E9-1419-8CE8B2C28C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CB1A01BD-8D87-94AF-DD12-FF6D96829125}"/>
              </a:ext>
            </a:extLst>
          </p:cNvPr>
          <p:cNvSpPr txBox="1">
            <a:spLocks/>
          </p:cNvSpPr>
          <p:nvPr/>
        </p:nvSpPr>
        <p:spPr>
          <a:xfrm>
            <a:off x="1138169" y="256397"/>
            <a:ext cx="10917197" cy="56341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u="none" kern="1200">
                <a:solidFill>
                  <a:srgbClr val="214099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t-BR" sz="4000" dirty="0"/>
              <a:t>Definições alternativas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C582752-1CEA-AD1B-39D2-F958A64839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1657" y="1671147"/>
            <a:ext cx="4118919" cy="166112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7923D32-0AF4-4623-B1F9-B45D365A8C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1006" y="1478415"/>
            <a:ext cx="4014986" cy="248080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46C0DDF-9AB6-0980-3B2E-8E8581DC8824}"/>
              </a:ext>
            </a:extLst>
          </p:cNvPr>
          <p:cNvSpPr txBox="1"/>
          <p:nvPr/>
        </p:nvSpPr>
        <p:spPr>
          <a:xfrm>
            <a:off x="1138169" y="1151641"/>
            <a:ext cx="4697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</a:t>
            </a:r>
            <a:r>
              <a:rPr lang="en-BR" dirty="0"/>
              <a:t>unções de autocorrelação e correlação cruzada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6750A1-E663-B9C0-BB53-6C4DE845ED09}"/>
              </a:ext>
            </a:extLst>
          </p:cNvPr>
          <p:cNvSpPr txBox="1"/>
          <p:nvPr/>
        </p:nvSpPr>
        <p:spPr>
          <a:xfrm>
            <a:off x="6472621" y="1151641"/>
            <a:ext cx="4936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CWT nas correlações ao invés do sinal diretamente</a:t>
            </a:r>
            <a:endParaRPr lang="en-BR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1E71160-313A-73AB-38AA-C487FC8D21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8826" y="4291054"/>
            <a:ext cx="4587589" cy="99730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FB818B8-EBD5-E18C-F0B6-8F426340C969}"/>
              </a:ext>
            </a:extLst>
          </p:cNvPr>
          <p:cNvSpPr txBox="1"/>
          <p:nvPr/>
        </p:nvSpPr>
        <p:spPr>
          <a:xfrm>
            <a:off x="4836670" y="5395794"/>
            <a:ext cx="4762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*b=0 indica o </a:t>
            </a:r>
            <a:r>
              <a:rPr lang="en-US" dirty="0" err="1"/>
              <a:t>ponto</a:t>
            </a:r>
            <a:r>
              <a:rPr lang="en-US" dirty="0"/>
              <a:t> com </a:t>
            </a:r>
            <a:r>
              <a:rPr lang="en-US" dirty="0" err="1"/>
              <a:t>autocorrelação</a:t>
            </a:r>
            <a:r>
              <a:rPr lang="en-US" dirty="0"/>
              <a:t> </a:t>
            </a:r>
            <a:r>
              <a:rPr lang="en-US" dirty="0" err="1"/>
              <a:t>máxima</a:t>
            </a:r>
            <a:endParaRPr lang="en-BR" dirty="0"/>
          </a:p>
        </p:txBody>
      </p:sp>
    </p:spTree>
    <p:extLst>
      <p:ext uri="{BB962C8B-B14F-4D97-AF65-F5344CB8AC3E}">
        <p14:creationId xmlns:p14="http://schemas.microsoft.com/office/powerpoint/2010/main" val="21145445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A35783-43C5-CFEC-58D4-CD9544E20F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E6FC64E9-145F-0FD6-A64E-46A30EB3F730}"/>
              </a:ext>
            </a:extLst>
          </p:cNvPr>
          <p:cNvSpPr txBox="1">
            <a:spLocks/>
          </p:cNvSpPr>
          <p:nvPr/>
        </p:nvSpPr>
        <p:spPr>
          <a:xfrm>
            <a:off x="1138169" y="256397"/>
            <a:ext cx="10917197" cy="56341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u="none" kern="1200">
                <a:solidFill>
                  <a:srgbClr val="214099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t-BR" sz="4000" dirty="0"/>
              <a:t>Ferramentas Utilizadas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FB0B9C-9B2B-651B-A919-2D350D4AC9F8}"/>
              </a:ext>
            </a:extLst>
          </p:cNvPr>
          <p:cNvSpPr txBox="1"/>
          <p:nvPr/>
        </p:nvSpPr>
        <p:spPr>
          <a:xfrm>
            <a:off x="1229709" y="1063860"/>
            <a:ext cx="9112469" cy="1354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 err="1"/>
              <a:t>Linguagem</a:t>
            </a:r>
            <a:r>
              <a:rPr lang="en-US" sz="2400" dirty="0"/>
              <a:t>: Python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 err="1"/>
              <a:t>Bibliotecas</a:t>
            </a:r>
            <a:r>
              <a:rPr lang="en-US" sz="2400" dirty="0"/>
              <a:t>: NumPy, SciPy, </a:t>
            </a:r>
            <a:r>
              <a:rPr lang="en-US" sz="2400" dirty="0" err="1"/>
              <a:t>PyWavelets</a:t>
            </a:r>
            <a:r>
              <a:rPr lang="en-US" sz="2400" dirty="0"/>
              <a:t>, Matplotlib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 err="1"/>
              <a:t>Visualização</a:t>
            </a:r>
            <a:r>
              <a:rPr lang="en-US" sz="2400" dirty="0"/>
              <a:t> </a:t>
            </a:r>
            <a:r>
              <a:rPr lang="en-US" sz="2400" dirty="0" err="1"/>
              <a:t>em</a:t>
            </a:r>
            <a:r>
              <a:rPr lang="en-US" sz="2400" dirty="0"/>
              <a:t> heatmaps 2D</a:t>
            </a:r>
          </a:p>
        </p:txBody>
      </p:sp>
    </p:spTree>
    <p:extLst>
      <p:ext uri="{BB962C8B-B14F-4D97-AF65-F5344CB8AC3E}">
        <p14:creationId xmlns:p14="http://schemas.microsoft.com/office/powerpoint/2010/main" val="18990646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ACEDFA-B352-ED79-1BCD-1EA845C60D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F298B49B-D79C-6388-9875-A1EC04C44836}"/>
              </a:ext>
            </a:extLst>
          </p:cNvPr>
          <p:cNvSpPr txBox="1">
            <a:spLocks/>
          </p:cNvSpPr>
          <p:nvPr/>
        </p:nvSpPr>
        <p:spPr>
          <a:xfrm>
            <a:off x="1138169" y="256397"/>
            <a:ext cx="10917197" cy="56341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u="none" kern="1200">
                <a:solidFill>
                  <a:srgbClr val="214099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t-BR" sz="4000" dirty="0"/>
              <a:t>Geração do sinal de entrada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E9A21B-4D79-68B3-74DF-1AB0E5D7312B}"/>
              </a:ext>
            </a:extLst>
          </p:cNvPr>
          <p:cNvSpPr txBox="1"/>
          <p:nvPr/>
        </p:nvSpPr>
        <p:spPr>
          <a:xfrm>
            <a:off x="1229709" y="1063860"/>
            <a:ext cx="911246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Pulso</a:t>
            </a: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4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Gaussiano</a:t>
            </a: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4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unitário</a:t>
            </a: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4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modulado</a:t>
            </a: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Adição</a:t>
            </a: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de </a:t>
            </a:r>
            <a:r>
              <a:rPr lang="en-US" sz="24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ruído</a:t>
            </a: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4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branco</a:t>
            </a: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Segundo </a:t>
            </a:r>
            <a:r>
              <a:rPr lang="en-US" sz="24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sinal</a:t>
            </a: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4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idêntico</a:t>
            </a: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com 0,4 s de </a:t>
            </a:r>
            <a:r>
              <a:rPr lang="en-US" sz="24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atraso</a:t>
            </a: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A0E1AF-6607-47C0-7237-BABF20793B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1341" y="903651"/>
            <a:ext cx="2844800" cy="736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8403BA5-72BE-6BFC-8A5F-A271CD0C9E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0064" y="2264189"/>
            <a:ext cx="8982114" cy="4140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897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06803C-AFC5-30D0-B30E-8223184326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AE13165A-4965-123B-EB9B-15F838BAEFF9}"/>
              </a:ext>
            </a:extLst>
          </p:cNvPr>
          <p:cNvSpPr txBox="1">
            <a:spLocks/>
          </p:cNvSpPr>
          <p:nvPr/>
        </p:nvSpPr>
        <p:spPr>
          <a:xfrm>
            <a:off x="1138169" y="256397"/>
            <a:ext cx="10917197" cy="56341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u="none" kern="1200">
                <a:solidFill>
                  <a:srgbClr val="214099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t-BR" sz="4000" dirty="0"/>
              <a:t>Espectro de potência </a:t>
            </a:r>
            <a:r>
              <a:rPr lang="pt-BR" sz="4000" dirty="0" err="1"/>
              <a:t>Wavelet</a:t>
            </a:r>
            <a:r>
              <a:rPr lang="pt-BR" sz="4000" dirty="0"/>
              <a:t> (WPS)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CF79A8C-6762-B19D-3467-9554F3A6FE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169" y="1138981"/>
            <a:ext cx="5665969" cy="275723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B062317-7034-DE6E-DF2C-6835FDE8BD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8169" y="3896217"/>
            <a:ext cx="5665968" cy="25780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F81BDD0-A626-49FE-6B95-6F62B81533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8491" y="1463983"/>
            <a:ext cx="5328420" cy="196501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FB46951-7578-6F58-E413-FA5EF6077C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0763" y="4073176"/>
            <a:ext cx="5423876" cy="1965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0083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C8ACBC-AD69-FD42-9E08-92FF6A9377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0ED12BEA-D4B5-2010-C7BF-A2C40706B29D}"/>
              </a:ext>
            </a:extLst>
          </p:cNvPr>
          <p:cNvSpPr txBox="1">
            <a:spLocks/>
          </p:cNvSpPr>
          <p:nvPr/>
        </p:nvSpPr>
        <p:spPr>
          <a:xfrm>
            <a:off x="1138169" y="256397"/>
            <a:ext cx="10917197" cy="56341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u="none" kern="1200">
                <a:solidFill>
                  <a:srgbClr val="214099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t-BR" sz="4000" dirty="0"/>
              <a:t>Espectro Cruzado </a:t>
            </a:r>
            <a:r>
              <a:rPr lang="pt-BR" sz="4000" dirty="0" err="1"/>
              <a:t>Wavelet</a:t>
            </a:r>
            <a:r>
              <a:rPr lang="pt-BR" sz="4000" dirty="0"/>
              <a:t> (WCS)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551E624-38F3-92A8-6DC5-574E01B44C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0950" y="913638"/>
            <a:ext cx="7150100" cy="29337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F9F39B1-FC08-035A-8CB6-DE816AED2C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2428" y="3809565"/>
            <a:ext cx="7008622" cy="3003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7161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A1EDDD-AE16-B100-1BF8-A4B0B01698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2C308BFA-14EC-DD4A-3985-460B6259FAA1}"/>
              </a:ext>
            </a:extLst>
          </p:cNvPr>
          <p:cNvSpPr txBox="1">
            <a:spLocks/>
          </p:cNvSpPr>
          <p:nvPr/>
        </p:nvSpPr>
        <p:spPr>
          <a:xfrm>
            <a:off x="1138169" y="256397"/>
            <a:ext cx="10917197" cy="56341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u="none" kern="1200">
                <a:solidFill>
                  <a:srgbClr val="214099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t-BR" sz="4000" dirty="0"/>
              <a:t>Coerência </a:t>
            </a:r>
            <a:r>
              <a:rPr lang="pt-BR" sz="4000" dirty="0" err="1"/>
              <a:t>Wavelet</a:t>
            </a:r>
            <a:r>
              <a:rPr lang="pt-BR" sz="4000" dirty="0"/>
              <a:t> (WCS)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4E3EA87-4C6F-8932-4239-45BF8F18A3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8395" y="819807"/>
            <a:ext cx="7455210" cy="292883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4306844-0A51-D044-2785-98EEA60853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9714" y="3550933"/>
            <a:ext cx="7577176" cy="2928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6147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EEBC0C-835F-8F6A-486D-C1346AEFCC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5F327159-6978-72A0-69A2-53AD03C64BEA}"/>
              </a:ext>
            </a:extLst>
          </p:cNvPr>
          <p:cNvSpPr txBox="1">
            <a:spLocks/>
          </p:cNvSpPr>
          <p:nvPr/>
        </p:nvSpPr>
        <p:spPr>
          <a:xfrm>
            <a:off x="1138169" y="256397"/>
            <a:ext cx="10917197" cy="56341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u="none" kern="1200">
                <a:solidFill>
                  <a:srgbClr val="214099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t-BR" sz="4000" dirty="0"/>
              <a:t>Conclusão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CD3E2DF-CF9F-19A8-5166-C1E2B4809C07}"/>
              </a:ext>
            </a:extLst>
          </p:cNvPr>
          <p:cNvSpPr txBox="1"/>
          <p:nvPr/>
        </p:nvSpPr>
        <p:spPr>
          <a:xfrm>
            <a:off x="1229709" y="1063860"/>
            <a:ext cx="9112469" cy="35086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Ideal para </a:t>
            </a:r>
            <a:r>
              <a:rPr lang="en-US" sz="24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detectar</a:t>
            </a: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4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eventos</a:t>
            </a: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4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curtos</a:t>
            </a: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e </a:t>
            </a:r>
            <a:r>
              <a:rPr lang="en-US" sz="24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localizados</a:t>
            </a: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;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Detecta</a:t>
            </a: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4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satisfatoriamente</a:t>
            </a: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4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atrasos</a:t>
            </a: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4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em</a:t>
            </a: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um </a:t>
            </a:r>
            <a:r>
              <a:rPr lang="en-US" sz="24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sinal</a:t>
            </a: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;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Determina</a:t>
            </a: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4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precisamente</a:t>
            </a: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o </a:t>
            </a:r>
            <a:r>
              <a:rPr lang="en-US" sz="24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atrasado</a:t>
            </a: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4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detectado</a:t>
            </a: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;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Preciso</a:t>
            </a: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4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mesmo</a:t>
            </a: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com </a:t>
            </a:r>
            <a:r>
              <a:rPr lang="en-US" sz="24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ruídos</a:t>
            </a: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no </a:t>
            </a:r>
            <a:r>
              <a:rPr lang="en-US" sz="24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sinal</a:t>
            </a: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;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Coerência</a:t>
            </a: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Wavelet </a:t>
            </a:r>
            <a:r>
              <a:rPr lang="en-US" sz="24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não</a:t>
            </a: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4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necessita</a:t>
            </a: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4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suavização</a:t>
            </a: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4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como</a:t>
            </a: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a </a:t>
            </a:r>
            <a:r>
              <a:rPr lang="en-US" sz="24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definição</a:t>
            </a: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sz="24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clássica</a:t>
            </a: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;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2"/>
              </a:rPr>
              <a:t>Repositório</a:t>
            </a: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10457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8CC29D6-0655-ACA3-5DE9-6C7ED4FA8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Obrigado!</a:t>
            </a:r>
          </a:p>
        </p:txBody>
      </p:sp>
    </p:spTree>
    <p:extLst>
      <p:ext uri="{BB962C8B-B14F-4D97-AF65-F5344CB8AC3E}">
        <p14:creationId xmlns:p14="http://schemas.microsoft.com/office/powerpoint/2010/main" val="35322199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33CA5F8C-E239-A999-618E-24EF4042DB90}"/>
              </a:ext>
            </a:extLst>
          </p:cNvPr>
          <p:cNvSpPr txBox="1"/>
          <p:nvPr/>
        </p:nvSpPr>
        <p:spPr>
          <a:xfrm>
            <a:off x="1569492" y="941696"/>
            <a:ext cx="30843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>
                <a:solidFill>
                  <a:srgbClr val="214099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SUMÁRIO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D6C7F787-8D73-3BC1-6398-D9DEE328213C}"/>
              </a:ext>
            </a:extLst>
          </p:cNvPr>
          <p:cNvSpPr txBox="1"/>
          <p:nvPr/>
        </p:nvSpPr>
        <p:spPr>
          <a:xfrm>
            <a:off x="1569492" y="1953905"/>
            <a:ext cx="66874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i="1">
                <a:solidFill>
                  <a:srgbClr val="FD490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1.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169B97C6-1F20-BF27-649A-46AF559465E1}"/>
              </a:ext>
            </a:extLst>
          </p:cNvPr>
          <p:cNvSpPr txBox="1"/>
          <p:nvPr/>
        </p:nvSpPr>
        <p:spPr>
          <a:xfrm>
            <a:off x="1569491" y="2911523"/>
            <a:ext cx="66874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i="1">
                <a:solidFill>
                  <a:srgbClr val="FD490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2.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BBAB2C54-1F20-129E-D2D9-291171E59212}"/>
              </a:ext>
            </a:extLst>
          </p:cNvPr>
          <p:cNvSpPr txBox="1"/>
          <p:nvPr/>
        </p:nvSpPr>
        <p:spPr>
          <a:xfrm>
            <a:off x="1569490" y="3869141"/>
            <a:ext cx="66874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i="1">
                <a:solidFill>
                  <a:srgbClr val="FD4900"/>
                </a:solidFill>
                <a:latin typeface="Roboto Black" panose="02000000000000000000" pitchFamily="2" charset="0"/>
                <a:ea typeface="Roboto Black" panose="02000000000000000000" pitchFamily="2" charset="0"/>
              </a:rPr>
              <a:t>3.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AE3279E5-514A-C2B2-9331-898AE8FF8C25}"/>
              </a:ext>
            </a:extLst>
          </p:cNvPr>
          <p:cNvSpPr txBox="1"/>
          <p:nvPr/>
        </p:nvSpPr>
        <p:spPr>
          <a:xfrm>
            <a:off x="2129046" y="2243089"/>
            <a:ext cx="34392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rgbClr val="214099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Transformadas </a:t>
            </a:r>
            <a:r>
              <a:rPr lang="pt-BR" sz="2000" dirty="0" err="1">
                <a:solidFill>
                  <a:srgbClr val="214099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Wavelet</a:t>
            </a:r>
            <a:endParaRPr lang="pt-BR" sz="2000" dirty="0">
              <a:solidFill>
                <a:srgbClr val="214099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AFFBCD84-7F24-57D5-783F-FE855774163D}"/>
              </a:ext>
            </a:extLst>
          </p:cNvPr>
          <p:cNvSpPr txBox="1"/>
          <p:nvPr/>
        </p:nvSpPr>
        <p:spPr>
          <a:xfrm>
            <a:off x="2129046" y="3185428"/>
            <a:ext cx="40615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rgbClr val="214099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Definições Clássicas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9B2321E-502C-6247-A1AE-EDC52A2CBE8C}"/>
              </a:ext>
            </a:extLst>
          </p:cNvPr>
          <p:cNvSpPr txBox="1"/>
          <p:nvPr/>
        </p:nvSpPr>
        <p:spPr>
          <a:xfrm>
            <a:off x="2129045" y="4139820"/>
            <a:ext cx="34392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rgbClr val="214099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Definições Alternativas e Estudo de Caso</a:t>
            </a:r>
          </a:p>
        </p:txBody>
      </p:sp>
    </p:spTree>
    <p:extLst>
      <p:ext uri="{BB962C8B-B14F-4D97-AF65-F5344CB8AC3E}">
        <p14:creationId xmlns:p14="http://schemas.microsoft.com/office/powerpoint/2010/main" val="19167202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BE7CFC98-3409-BEF3-1CF8-05D11DDB331C}"/>
              </a:ext>
            </a:extLst>
          </p:cNvPr>
          <p:cNvSpPr txBox="1">
            <a:spLocks/>
          </p:cNvSpPr>
          <p:nvPr/>
        </p:nvSpPr>
        <p:spPr>
          <a:xfrm>
            <a:off x="1138169" y="256397"/>
            <a:ext cx="10917197" cy="56341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u="none" kern="1200">
                <a:solidFill>
                  <a:srgbClr val="214099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t-BR" sz="4000" dirty="0"/>
              <a:t>O que é a Transformada </a:t>
            </a:r>
            <a:r>
              <a:rPr lang="pt-BR" sz="4000" dirty="0" err="1"/>
              <a:t>Wavelet</a:t>
            </a:r>
            <a:endParaRPr lang="pt-BR" sz="4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342EA5-C3F0-EC84-7EE5-1F0F158D727D}"/>
              </a:ext>
            </a:extLst>
          </p:cNvPr>
          <p:cNvSpPr txBox="1"/>
          <p:nvPr/>
        </p:nvSpPr>
        <p:spPr>
          <a:xfrm>
            <a:off x="1229709" y="1063860"/>
            <a:ext cx="9112469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Ferramenta </a:t>
            </a:r>
            <a:r>
              <a:rPr lang="en-US" sz="2400" dirty="0" err="1"/>
              <a:t>matemática</a:t>
            </a:r>
            <a:r>
              <a:rPr lang="en-US" sz="2400" dirty="0"/>
              <a:t> que </a:t>
            </a:r>
            <a:r>
              <a:rPr lang="en-US" sz="2400" dirty="0" err="1"/>
              <a:t>permite</a:t>
            </a:r>
            <a:r>
              <a:rPr lang="en-US" sz="2400" dirty="0"/>
              <a:t> </a:t>
            </a:r>
            <a:r>
              <a:rPr lang="en-US" sz="2400" dirty="0" err="1"/>
              <a:t>decompor</a:t>
            </a:r>
            <a:r>
              <a:rPr lang="en-US" sz="2400" dirty="0"/>
              <a:t> um </a:t>
            </a:r>
            <a:r>
              <a:rPr lang="en-US" sz="2400" dirty="0" err="1"/>
              <a:t>sinal</a:t>
            </a:r>
            <a:r>
              <a:rPr lang="en-US" sz="2400" dirty="0"/>
              <a:t> </a:t>
            </a:r>
            <a:r>
              <a:rPr lang="en-US" sz="2400" dirty="0" err="1"/>
              <a:t>em</a:t>
            </a:r>
            <a:r>
              <a:rPr lang="en-US" sz="2400" dirty="0"/>
              <a:t> </a:t>
            </a:r>
            <a:r>
              <a:rPr lang="en-US" sz="2400" dirty="0" err="1"/>
              <a:t>diferentes</a:t>
            </a:r>
            <a:r>
              <a:rPr lang="en-US" sz="2400" dirty="0"/>
              <a:t> </a:t>
            </a:r>
            <a:r>
              <a:rPr lang="en-US" sz="2400" dirty="0" err="1"/>
              <a:t>escalas</a:t>
            </a:r>
            <a:r>
              <a:rPr lang="en-US" sz="2400" dirty="0"/>
              <a:t> e </a:t>
            </a:r>
            <a:r>
              <a:rPr lang="en-US" sz="2400" dirty="0" err="1"/>
              <a:t>posições</a:t>
            </a:r>
            <a:r>
              <a:rPr lang="en-US" sz="2400" dirty="0"/>
              <a:t> no tempo;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 err="1"/>
              <a:t>Fornece</a:t>
            </a:r>
            <a:r>
              <a:rPr lang="en-US" sz="2400" dirty="0"/>
              <a:t> </a:t>
            </a:r>
            <a:r>
              <a:rPr lang="en-US" sz="2400" dirty="0" err="1"/>
              <a:t>uma</a:t>
            </a:r>
            <a:r>
              <a:rPr lang="en-US" sz="2400" dirty="0"/>
              <a:t> </a:t>
            </a:r>
            <a:r>
              <a:rPr lang="en-US" sz="2400" dirty="0" err="1"/>
              <a:t>representação</a:t>
            </a:r>
            <a:r>
              <a:rPr lang="en-US" sz="2400" dirty="0"/>
              <a:t> tempo-</a:t>
            </a:r>
            <a:r>
              <a:rPr lang="en-US" sz="2400" dirty="0" err="1"/>
              <a:t>frequência</a:t>
            </a:r>
            <a:r>
              <a:rPr lang="en-US" sz="2400" dirty="0"/>
              <a:t> com </a:t>
            </a:r>
            <a:r>
              <a:rPr lang="en-US" sz="2400" dirty="0" err="1"/>
              <a:t>múltiplas</a:t>
            </a:r>
            <a:r>
              <a:rPr lang="en-US" sz="2400" dirty="0"/>
              <a:t> </a:t>
            </a:r>
            <a:r>
              <a:rPr lang="en-US" sz="2400" dirty="0" err="1"/>
              <a:t>resoluções</a:t>
            </a:r>
            <a:r>
              <a:rPr lang="en-US" sz="2400" dirty="0"/>
              <a:t>, ideal para </a:t>
            </a:r>
            <a:r>
              <a:rPr lang="en-US" sz="2400" dirty="0" err="1"/>
              <a:t>análise</a:t>
            </a:r>
            <a:r>
              <a:rPr lang="en-US" sz="2400" dirty="0"/>
              <a:t> de </a:t>
            </a:r>
            <a:r>
              <a:rPr lang="en-US" sz="2400" dirty="0" err="1"/>
              <a:t>sinais</a:t>
            </a:r>
            <a:r>
              <a:rPr lang="en-US" sz="2400" dirty="0"/>
              <a:t> </a:t>
            </a:r>
            <a:r>
              <a:rPr lang="en-US" sz="2400" dirty="0" err="1"/>
              <a:t>não</a:t>
            </a:r>
            <a:r>
              <a:rPr lang="en-US" sz="2400" dirty="0"/>
              <a:t> </a:t>
            </a:r>
            <a:r>
              <a:rPr lang="en-US" sz="2400" dirty="0" err="1"/>
              <a:t>estacionários</a:t>
            </a:r>
            <a:r>
              <a:rPr lang="en-US" sz="2400" dirty="0"/>
              <a:t>;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Usa </a:t>
            </a:r>
            <a:r>
              <a:rPr lang="en-US" sz="2400" dirty="0" err="1"/>
              <a:t>funções</a:t>
            </a:r>
            <a:r>
              <a:rPr lang="en-US" sz="2400" dirty="0"/>
              <a:t> </a:t>
            </a:r>
            <a:r>
              <a:rPr lang="en-US" sz="2400" dirty="0" err="1"/>
              <a:t>oscilatórias</a:t>
            </a:r>
            <a:r>
              <a:rPr lang="en-US" sz="2400" dirty="0"/>
              <a:t> </a:t>
            </a:r>
            <a:r>
              <a:rPr lang="en-US" sz="2400" dirty="0" err="1"/>
              <a:t>localizadas</a:t>
            </a:r>
            <a:r>
              <a:rPr lang="en-US" sz="2400" dirty="0"/>
              <a:t> </a:t>
            </a:r>
            <a:r>
              <a:rPr lang="en-US" sz="2400" dirty="0" err="1"/>
              <a:t>chamadas</a:t>
            </a:r>
            <a:r>
              <a:rPr lang="en-US" sz="2400" dirty="0"/>
              <a:t> wavelets.</a:t>
            </a:r>
          </a:p>
        </p:txBody>
      </p:sp>
      <p:pic>
        <p:nvPicPr>
          <p:cNvPr id="2050" name="Picture 2" descr="Transformada Wavelet – acervo para el mejoramiento del aprendizaje de  alumnos de ingeniería, en Inteligencia Artificial">
            <a:extLst>
              <a:ext uri="{FF2B5EF4-FFF2-40B4-BE49-F238E27FC236}">
                <a16:creationId xmlns:a16="http://schemas.microsoft.com/office/drawing/2014/main" id="{32247AFC-3C0F-3912-4D61-EE5C2C75B9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9719" y="3855149"/>
            <a:ext cx="2964213" cy="2068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Shape and nature of the mother wavelet used in the present study (a)... |  Download Scientific Diagram">
            <a:extLst>
              <a:ext uri="{FF2B5EF4-FFF2-40B4-BE49-F238E27FC236}">
                <a16:creationId xmlns:a16="http://schemas.microsoft.com/office/drawing/2014/main" id="{7180CAE2-1B20-F9B0-13DD-C96145D09C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9466" y="4100291"/>
            <a:ext cx="6398986" cy="1693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76485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5E2C79-38AB-D9A1-CE71-3B50204825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FA664EF8-1B57-2D69-BE51-0C5C49CA91CE}"/>
              </a:ext>
            </a:extLst>
          </p:cNvPr>
          <p:cNvSpPr txBox="1">
            <a:spLocks/>
          </p:cNvSpPr>
          <p:nvPr/>
        </p:nvSpPr>
        <p:spPr>
          <a:xfrm>
            <a:off x="1138169" y="256397"/>
            <a:ext cx="10917197" cy="56341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u="none" kern="1200">
                <a:solidFill>
                  <a:srgbClr val="214099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t-BR" sz="4000" dirty="0"/>
              <a:t>O que é a Transformada </a:t>
            </a:r>
            <a:r>
              <a:rPr lang="pt-BR" sz="4000" dirty="0" err="1"/>
              <a:t>Wavelet</a:t>
            </a:r>
            <a:endParaRPr lang="pt-BR" sz="4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3594B5-911B-3DAB-2689-A50BCFB0C1BA}"/>
              </a:ext>
            </a:extLst>
          </p:cNvPr>
          <p:cNvSpPr txBox="1"/>
          <p:nvPr/>
        </p:nvSpPr>
        <p:spPr>
          <a:xfrm>
            <a:off x="1229709" y="1063860"/>
            <a:ext cx="9112469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Capta </a:t>
            </a:r>
            <a:r>
              <a:rPr lang="en-US" sz="2400" dirty="0" err="1"/>
              <a:t>eventos</a:t>
            </a:r>
            <a:r>
              <a:rPr lang="en-US" sz="2400" dirty="0"/>
              <a:t> </a:t>
            </a:r>
            <a:r>
              <a:rPr lang="en-US" sz="2400" dirty="0" err="1"/>
              <a:t>transitórios</a:t>
            </a:r>
            <a:r>
              <a:rPr lang="en-US" sz="2400" dirty="0"/>
              <a:t> </a:t>
            </a:r>
            <a:r>
              <a:rPr lang="en-US" sz="2400" dirty="0" err="1"/>
              <a:t>como</a:t>
            </a:r>
            <a:r>
              <a:rPr lang="en-US" sz="2400" dirty="0"/>
              <a:t> </a:t>
            </a:r>
            <a:r>
              <a:rPr lang="en-US" sz="2400" dirty="0" err="1"/>
              <a:t>picos</a:t>
            </a:r>
            <a:r>
              <a:rPr lang="en-US" sz="2400" dirty="0"/>
              <a:t>, </a:t>
            </a:r>
            <a:r>
              <a:rPr lang="en-US" sz="2400" dirty="0" err="1"/>
              <a:t>saltos</a:t>
            </a:r>
            <a:r>
              <a:rPr lang="en-US" sz="2400" dirty="0"/>
              <a:t> e </a:t>
            </a:r>
            <a:r>
              <a:rPr lang="en-US" sz="2400" dirty="0" err="1"/>
              <a:t>impulsos</a:t>
            </a:r>
            <a:r>
              <a:rPr lang="en-US" sz="2400" dirty="0"/>
              <a:t>;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 err="1"/>
              <a:t>Permite</a:t>
            </a:r>
            <a:r>
              <a:rPr lang="en-US" sz="2400" dirty="0"/>
              <a:t> </a:t>
            </a:r>
            <a:r>
              <a:rPr lang="en-US" sz="2400" dirty="0" err="1"/>
              <a:t>localizar</a:t>
            </a:r>
            <a:r>
              <a:rPr lang="en-US" sz="2400" dirty="0"/>
              <a:t> no tempo </a:t>
            </a:r>
            <a:r>
              <a:rPr lang="en-US" sz="2400" dirty="0" err="1"/>
              <a:t>quando</a:t>
            </a:r>
            <a:r>
              <a:rPr lang="en-US" sz="2400" dirty="0"/>
              <a:t> </a:t>
            </a:r>
            <a:r>
              <a:rPr lang="en-US" sz="2400" dirty="0" err="1"/>
              <a:t>diferentes</a:t>
            </a:r>
            <a:r>
              <a:rPr lang="en-US" sz="2400" dirty="0"/>
              <a:t> </a:t>
            </a:r>
            <a:r>
              <a:rPr lang="en-US" sz="2400" dirty="0" err="1"/>
              <a:t>frequências</a:t>
            </a:r>
            <a:r>
              <a:rPr lang="en-US" sz="2400" dirty="0"/>
              <a:t> </a:t>
            </a:r>
            <a:r>
              <a:rPr lang="en-US" sz="2400" dirty="0" err="1"/>
              <a:t>ocorrem</a:t>
            </a:r>
            <a:r>
              <a:rPr lang="en-US" sz="2400" dirty="0"/>
              <a:t>;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 err="1"/>
              <a:t>Adapta</a:t>
            </a:r>
            <a:r>
              <a:rPr lang="en-US" sz="2400" dirty="0"/>
              <a:t>-se </a:t>
            </a:r>
            <a:r>
              <a:rPr lang="en-US" sz="2400" dirty="0" err="1"/>
              <a:t>automaticamente</a:t>
            </a:r>
            <a:r>
              <a:rPr lang="en-US" sz="2400" dirty="0"/>
              <a:t>:</a:t>
            </a:r>
          </a:p>
          <a:p>
            <a:pPr marL="800100" lvl="1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Boa </a:t>
            </a:r>
            <a:r>
              <a:rPr lang="en-US" sz="2400" dirty="0" err="1"/>
              <a:t>resolução</a:t>
            </a:r>
            <a:r>
              <a:rPr lang="en-US" sz="2400" dirty="0"/>
              <a:t> temporal </a:t>
            </a:r>
            <a:r>
              <a:rPr lang="en-US" sz="2400" dirty="0" err="1"/>
              <a:t>em</a:t>
            </a:r>
            <a:r>
              <a:rPr lang="en-US" sz="2400" dirty="0"/>
              <a:t> </a:t>
            </a:r>
            <a:r>
              <a:rPr lang="en-US" sz="2400" dirty="0" err="1"/>
              <a:t>altas</a:t>
            </a:r>
            <a:r>
              <a:rPr lang="en-US" sz="2400" dirty="0"/>
              <a:t> </a:t>
            </a:r>
            <a:r>
              <a:rPr lang="en-US" sz="2400" dirty="0" err="1"/>
              <a:t>frequências</a:t>
            </a:r>
            <a:r>
              <a:rPr lang="en-US" sz="2400" dirty="0"/>
              <a:t>;</a:t>
            </a:r>
          </a:p>
          <a:p>
            <a:pPr marL="800100" lvl="1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Boa </a:t>
            </a:r>
            <a:r>
              <a:rPr lang="en-US" sz="2400" dirty="0" err="1"/>
              <a:t>resolução</a:t>
            </a:r>
            <a:r>
              <a:rPr lang="en-US" sz="2400" dirty="0"/>
              <a:t> </a:t>
            </a:r>
            <a:r>
              <a:rPr lang="en-US" sz="2400" dirty="0" err="1"/>
              <a:t>espectral</a:t>
            </a:r>
            <a:r>
              <a:rPr lang="en-US" sz="2400" dirty="0"/>
              <a:t> </a:t>
            </a:r>
            <a:r>
              <a:rPr lang="en-US" sz="2400" dirty="0" err="1"/>
              <a:t>em</a:t>
            </a:r>
            <a:r>
              <a:rPr lang="en-US" sz="2400" dirty="0"/>
              <a:t> </a:t>
            </a:r>
            <a:r>
              <a:rPr lang="en-US" sz="2400" dirty="0" err="1"/>
              <a:t>baixas</a:t>
            </a:r>
            <a:r>
              <a:rPr lang="en-US" sz="2400" dirty="0"/>
              <a:t> </a:t>
            </a:r>
            <a:r>
              <a:rPr lang="en-US" sz="2400" dirty="0" err="1"/>
              <a:t>frequências</a:t>
            </a:r>
            <a:r>
              <a:rPr lang="en-US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050416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EB09C8-B8EF-A52D-8B18-82E8DA3A8E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5CD05938-767D-DC12-B15C-F25FFC3E2B75}"/>
              </a:ext>
            </a:extLst>
          </p:cNvPr>
          <p:cNvSpPr txBox="1">
            <a:spLocks/>
          </p:cNvSpPr>
          <p:nvPr/>
        </p:nvSpPr>
        <p:spPr>
          <a:xfrm>
            <a:off x="1138169" y="256397"/>
            <a:ext cx="10917197" cy="56341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u="none" kern="1200">
                <a:solidFill>
                  <a:srgbClr val="214099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t-BR" sz="4000" dirty="0"/>
              <a:t>O que é a Transformada </a:t>
            </a:r>
            <a:r>
              <a:rPr lang="pt-BR" sz="4000" dirty="0" err="1"/>
              <a:t>Wavelet</a:t>
            </a:r>
            <a:endParaRPr lang="pt-BR" sz="40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D31EBAD-C62A-9BAE-B361-B8DD6CC332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169" y="1549399"/>
            <a:ext cx="4729172" cy="3870067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37B9F683-E497-0EB7-B34C-6D14EB718D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673068"/>
            <a:ext cx="5165698" cy="3870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56945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64EB17-0A9F-B295-2F4F-FC40A2EE2E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34F7B09C-25E2-B363-9085-7DBDA6075ACE}"/>
              </a:ext>
            </a:extLst>
          </p:cNvPr>
          <p:cNvSpPr txBox="1">
            <a:spLocks/>
          </p:cNvSpPr>
          <p:nvPr/>
        </p:nvSpPr>
        <p:spPr>
          <a:xfrm>
            <a:off x="1138169" y="256397"/>
            <a:ext cx="10917197" cy="56341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u="none" kern="1200">
                <a:solidFill>
                  <a:srgbClr val="214099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t-BR" sz="4000" dirty="0" err="1"/>
              <a:t>Wavelet</a:t>
            </a:r>
            <a:r>
              <a:rPr lang="pt-BR" sz="4000" dirty="0"/>
              <a:t> </a:t>
            </a:r>
            <a:r>
              <a:rPr lang="pt-BR" sz="4000" dirty="0" err="1"/>
              <a:t>vs</a:t>
            </a:r>
            <a:r>
              <a:rPr lang="pt-BR" sz="4000" dirty="0"/>
              <a:t> Fourier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0A74F06-14BC-1A7C-3D8D-B33007E755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5347000"/>
              </p:ext>
            </p:extLst>
          </p:nvPr>
        </p:nvGraphicFramePr>
        <p:xfrm>
          <a:off x="1426561" y="1910524"/>
          <a:ext cx="10515600" cy="2103120"/>
        </p:xfrm>
        <a:graphic>
          <a:graphicData uri="http://schemas.openxmlformats.org/drawingml/2006/table">
            <a:tbl>
              <a:tblPr/>
              <a:tblGrid>
                <a:gridCol w="3505200">
                  <a:extLst>
                    <a:ext uri="{9D8B030D-6E8A-4147-A177-3AD203B41FA5}">
                      <a16:colId xmlns:a16="http://schemas.microsoft.com/office/drawing/2014/main" val="2179138051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3866578485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365932204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 err="1"/>
                        <a:t>Características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Fourier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Wavelet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157214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 err="1"/>
                        <a:t>Resolução</a:t>
                      </a:r>
                      <a:r>
                        <a:rPr lang="en-US" dirty="0"/>
                        <a:t> temporal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Baixa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Alta (para eventos curtos)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40888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Resolução em frequência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Alta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Adaptativa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200453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Sinais estacionários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Ideal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Funciona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também</a:t>
                      </a:r>
                      <a:r>
                        <a:rPr lang="en-US" dirty="0"/>
                        <a:t> para </a:t>
                      </a:r>
                      <a:r>
                        <a:rPr lang="en-US" dirty="0" err="1"/>
                        <a:t>não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estacionários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754373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/>
                        <a:t>Localização no tempo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Não possui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0591925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041F78AF-446D-3156-0124-A85851B8ED90}"/>
              </a:ext>
            </a:extLst>
          </p:cNvPr>
          <p:cNvSpPr txBox="1"/>
          <p:nvPr/>
        </p:nvSpPr>
        <p:spPr>
          <a:xfrm>
            <a:off x="1553883" y="4654799"/>
            <a:ext cx="609797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dirty="0"/>
              <a:t>Fourier: “quais </a:t>
            </a:r>
            <a:r>
              <a:rPr lang="en-US" dirty="0" err="1"/>
              <a:t>frequências</a:t>
            </a:r>
            <a:r>
              <a:rPr lang="en-US" dirty="0"/>
              <a:t> </a:t>
            </a:r>
            <a:r>
              <a:rPr lang="en-US" dirty="0" err="1"/>
              <a:t>existem</a:t>
            </a:r>
            <a:r>
              <a:rPr lang="en-US" dirty="0"/>
              <a:t>?"</a:t>
            </a:r>
          </a:p>
          <a:p>
            <a:r>
              <a:rPr lang="en-US" dirty="0"/>
              <a:t>Wavelet: “</a:t>
            </a:r>
            <a:r>
              <a:rPr lang="en-US" dirty="0" err="1"/>
              <a:t>quando</a:t>
            </a:r>
            <a:r>
              <a:rPr lang="en-US" dirty="0"/>
              <a:t> as </a:t>
            </a:r>
            <a:r>
              <a:rPr lang="en-US" dirty="0" err="1"/>
              <a:t>frequências</a:t>
            </a:r>
            <a:r>
              <a:rPr lang="en-US" dirty="0"/>
              <a:t> </a:t>
            </a:r>
            <a:r>
              <a:rPr lang="en-US" dirty="0" err="1"/>
              <a:t>ocorrem</a:t>
            </a:r>
            <a:r>
              <a:rPr lang="en-US" dirty="0"/>
              <a:t>?"</a:t>
            </a:r>
          </a:p>
        </p:txBody>
      </p:sp>
    </p:spTree>
    <p:extLst>
      <p:ext uri="{BB962C8B-B14F-4D97-AF65-F5344CB8AC3E}">
        <p14:creationId xmlns:p14="http://schemas.microsoft.com/office/powerpoint/2010/main" val="25353664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ACAC5F-5C2D-5DF7-C9A1-EACA441CED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3C7D7311-C534-A122-34C7-BDE42CA28398}"/>
              </a:ext>
            </a:extLst>
          </p:cNvPr>
          <p:cNvSpPr txBox="1">
            <a:spLocks/>
          </p:cNvSpPr>
          <p:nvPr/>
        </p:nvSpPr>
        <p:spPr>
          <a:xfrm>
            <a:off x="1138169" y="256397"/>
            <a:ext cx="10917197" cy="56341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u="none" kern="1200">
                <a:solidFill>
                  <a:srgbClr val="214099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t-BR" sz="4000" dirty="0"/>
              <a:t>Objetivo do trabalho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821CE3-4B93-0F5F-3296-647705057BF9}"/>
              </a:ext>
            </a:extLst>
          </p:cNvPr>
          <p:cNvSpPr txBox="1"/>
          <p:nvPr/>
        </p:nvSpPr>
        <p:spPr>
          <a:xfrm>
            <a:off x="1229709" y="1063860"/>
            <a:ext cx="10298676" cy="18774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Validar </a:t>
            </a:r>
            <a:r>
              <a:rPr lang="en-US" sz="2400" dirty="0" err="1"/>
              <a:t>uma</a:t>
            </a:r>
            <a:r>
              <a:rPr lang="en-US" sz="2400" dirty="0"/>
              <a:t> nova </a:t>
            </a:r>
            <a:r>
              <a:rPr lang="en-US" sz="2400" dirty="0" err="1"/>
              <a:t>definição</a:t>
            </a:r>
            <a:r>
              <a:rPr lang="en-US" sz="2400" dirty="0"/>
              <a:t> de </a:t>
            </a:r>
            <a:r>
              <a:rPr lang="en-US" sz="2400" dirty="0" err="1"/>
              <a:t>espectro</a:t>
            </a:r>
            <a:r>
              <a:rPr lang="en-US" sz="2400" dirty="0"/>
              <a:t> de </a:t>
            </a:r>
            <a:r>
              <a:rPr lang="en-US" sz="2400" dirty="0" err="1"/>
              <a:t>potência</a:t>
            </a:r>
            <a:r>
              <a:rPr lang="en-US" sz="2400" dirty="0"/>
              <a:t> (WPS), </a:t>
            </a:r>
            <a:r>
              <a:rPr lang="en-US" sz="2400" dirty="0" err="1"/>
              <a:t>espectro</a:t>
            </a:r>
            <a:r>
              <a:rPr lang="en-US" sz="2400" dirty="0"/>
              <a:t> cruzado (WCS) e </a:t>
            </a:r>
            <a:r>
              <a:rPr lang="en-US" sz="2400" dirty="0" err="1"/>
              <a:t>coerência</a:t>
            </a:r>
            <a:r>
              <a:rPr lang="en-US" sz="2400" dirty="0"/>
              <a:t> wavelet (WCO);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 err="1"/>
              <a:t>Detectar</a:t>
            </a:r>
            <a:r>
              <a:rPr lang="en-US" sz="2400" dirty="0"/>
              <a:t> </a:t>
            </a:r>
            <a:r>
              <a:rPr lang="en-US" sz="2400" b="1" dirty="0" err="1"/>
              <a:t>padrões</a:t>
            </a:r>
            <a:r>
              <a:rPr lang="en-US" sz="2400" b="1" dirty="0"/>
              <a:t> </a:t>
            </a:r>
            <a:r>
              <a:rPr lang="en-US" sz="2400" b="1" dirty="0" err="1"/>
              <a:t>similares</a:t>
            </a:r>
            <a:r>
              <a:rPr lang="en-US" sz="2400" b="1" dirty="0"/>
              <a:t> com </a:t>
            </a:r>
            <a:r>
              <a:rPr lang="en-US" sz="2400" b="1" dirty="0" err="1"/>
              <a:t>atraso</a:t>
            </a:r>
            <a:r>
              <a:rPr lang="en-US" sz="2400" b="1" dirty="0"/>
              <a:t> entre </a:t>
            </a:r>
            <a:r>
              <a:rPr lang="en-US" sz="2400" b="1" dirty="0" err="1"/>
              <a:t>sinais</a:t>
            </a:r>
            <a:r>
              <a:rPr lang="en-US" sz="2400" dirty="0"/>
              <a:t>;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 err="1"/>
              <a:t>Baseado</a:t>
            </a:r>
            <a:r>
              <a:rPr lang="en-US" sz="2400" dirty="0"/>
              <a:t> </a:t>
            </a:r>
            <a:r>
              <a:rPr lang="en-US" sz="2400" dirty="0" err="1"/>
              <a:t>na</a:t>
            </a:r>
            <a:r>
              <a:rPr lang="en-US" sz="2400" dirty="0"/>
              <a:t> </a:t>
            </a:r>
            <a:r>
              <a:rPr lang="en-US" sz="2400" dirty="0" err="1"/>
              <a:t>formulação</a:t>
            </a:r>
            <a:r>
              <a:rPr lang="en-US" sz="2400" dirty="0"/>
              <a:t> de Schuck e Bardo (2019).</a:t>
            </a:r>
          </a:p>
        </p:txBody>
      </p:sp>
    </p:spTree>
    <p:extLst>
      <p:ext uri="{BB962C8B-B14F-4D97-AF65-F5344CB8AC3E}">
        <p14:creationId xmlns:p14="http://schemas.microsoft.com/office/powerpoint/2010/main" val="10914010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D04F84-6A68-BDE3-E4B8-8B10CBE7ED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96FA773D-1F5D-F764-0799-14D17F898805}"/>
              </a:ext>
            </a:extLst>
          </p:cNvPr>
          <p:cNvSpPr txBox="1">
            <a:spLocks/>
          </p:cNvSpPr>
          <p:nvPr/>
        </p:nvSpPr>
        <p:spPr>
          <a:xfrm>
            <a:off x="1138169" y="256397"/>
            <a:ext cx="10917197" cy="56341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u="none" kern="1200">
                <a:solidFill>
                  <a:srgbClr val="214099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t-BR" sz="4000" dirty="0"/>
              <a:t>WPS, WCS e WCO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CDB888-4B5E-20A4-819B-B974863383AE}"/>
              </a:ext>
            </a:extLst>
          </p:cNvPr>
          <p:cNvSpPr txBox="1"/>
          <p:nvPr/>
        </p:nvSpPr>
        <p:spPr>
          <a:xfrm>
            <a:off x="1229709" y="1063860"/>
            <a:ext cx="9112469" cy="50629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WPS: 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Mede a </a:t>
            </a:r>
            <a:r>
              <a:rPr lang="en-US" sz="2400" dirty="0" err="1"/>
              <a:t>energia</a:t>
            </a:r>
            <a:r>
              <a:rPr lang="en-US" sz="2400" dirty="0"/>
              <a:t> local do </a:t>
            </a:r>
            <a:r>
              <a:rPr lang="en-US" sz="2400" dirty="0" err="1"/>
              <a:t>sinal</a:t>
            </a:r>
            <a:r>
              <a:rPr lang="en-US" sz="2400" dirty="0"/>
              <a:t> </a:t>
            </a:r>
            <a:r>
              <a:rPr lang="en-US" sz="2400" dirty="0" err="1"/>
              <a:t>em</a:t>
            </a:r>
            <a:r>
              <a:rPr lang="en-US" sz="2400" dirty="0"/>
              <a:t> </a:t>
            </a:r>
            <a:r>
              <a:rPr lang="en-US" sz="2400" dirty="0" err="1"/>
              <a:t>diferentes</a:t>
            </a:r>
            <a:r>
              <a:rPr lang="en-US" sz="2400" dirty="0"/>
              <a:t> </a:t>
            </a:r>
            <a:r>
              <a:rPr lang="en-US" sz="2400" dirty="0" err="1"/>
              <a:t>escalas</a:t>
            </a:r>
            <a:r>
              <a:rPr lang="en-US" sz="2400" dirty="0"/>
              <a:t> e tempos.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Ajuda a </a:t>
            </a:r>
            <a:r>
              <a:rPr lang="en-US" sz="2400" dirty="0" err="1"/>
              <a:t>identificar</a:t>
            </a:r>
            <a:r>
              <a:rPr lang="en-US" sz="2400" dirty="0"/>
              <a:t> </a:t>
            </a:r>
            <a:r>
              <a:rPr lang="en-US" sz="2400" dirty="0" err="1"/>
              <a:t>quando</a:t>
            </a:r>
            <a:r>
              <a:rPr lang="en-US" sz="2400" dirty="0"/>
              <a:t> e </a:t>
            </a:r>
            <a:r>
              <a:rPr lang="en-US" sz="2400" dirty="0" err="1"/>
              <a:t>em</a:t>
            </a:r>
            <a:r>
              <a:rPr lang="en-US" sz="2400" dirty="0"/>
              <a:t> que </a:t>
            </a:r>
            <a:r>
              <a:rPr lang="en-US" sz="2400" dirty="0" err="1"/>
              <a:t>escala</a:t>
            </a:r>
            <a:r>
              <a:rPr lang="en-US" sz="2400" dirty="0"/>
              <a:t> </a:t>
            </a:r>
            <a:r>
              <a:rPr lang="en-US" sz="2400" dirty="0" err="1"/>
              <a:t>ocorre</a:t>
            </a:r>
            <a:r>
              <a:rPr lang="en-US" sz="2400" dirty="0"/>
              <a:t> </a:t>
            </a:r>
            <a:r>
              <a:rPr lang="en-US" sz="2400" dirty="0" err="1"/>
              <a:t>atividade</a:t>
            </a:r>
            <a:r>
              <a:rPr lang="en-US" sz="2400" dirty="0"/>
              <a:t> </a:t>
            </a:r>
            <a:r>
              <a:rPr lang="en-US" sz="2400" dirty="0" err="1"/>
              <a:t>significativa</a:t>
            </a:r>
            <a:r>
              <a:rPr lang="en-US" sz="2400" dirty="0"/>
              <a:t> no </a:t>
            </a:r>
            <a:r>
              <a:rPr lang="en-US" sz="2400" dirty="0" err="1"/>
              <a:t>sinal</a:t>
            </a:r>
            <a:r>
              <a:rPr lang="en-US" sz="2400" dirty="0"/>
              <a:t>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WCS: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Mede a </a:t>
            </a:r>
            <a:r>
              <a:rPr lang="en-US" sz="2400" dirty="0" err="1"/>
              <a:t>correlação</a:t>
            </a:r>
            <a:r>
              <a:rPr lang="en-US" sz="2400" dirty="0"/>
              <a:t> local entre </a:t>
            </a:r>
            <a:r>
              <a:rPr lang="en-US" sz="2400" dirty="0" err="1"/>
              <a:t>dois</a:t>
            </a:r>
            <a:r>
              <a:rPr lang="en-US" sz="2400" dirty="0"/>
              <a:t> </a:t>
            </a:r>
            <a:r>
              <a:rPr lang="en-US" sz="2400" dirty="0" err="1"/>
              <a:t>sinais</a:t>
            </a:r>
            <a:r>
              <a:rPr lang="en-US" sz="2400" dirty="0"/>
              <a:t> no </a:t>
            </a:r>
            <a:r>
              <a:rPr lang="en-US" sz="2400" dirty="0" err="1"/>
              <a:t>domínio</a:t>
            </a:r>
            <a:r>
              <a:rPr lang="en-US" sz="2400" dirty="0"/>
              <a:t> tempo-</a:t>
            </a:r>
            <a:r>
              <a:rPr lang="en-US" sz="2400" dirty="0" err="1"/>
              <a:t>escala</a:t>
            </a:r>
            <a:r>
              <a:rPr lang="en-US" sz="2400" dirty="0"/>
              <a:t>.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 err="1"/>
              <a:t>Captura</a:t>
            </a:r>
            <a:r>
              <a:rPr lang="en-US" sz="2400" dirty="0"/>
              <a:t> </a:t>
            </a:r>
            <a:r>
              <a:rPr lang="en-US" sz="2400" dirty="0" err="1"/>
              <a:t>estruturas</a:t>
            </a:r>
            <a:r>
              <a:rPr lang="en-US" sz="2400" dirty="0"/>
              <a:t> </a:t>
            </a:r>
            <a:r>
              <a:rPr lang="en-US" sz="2400" dirty="0" err="1"/>
              <a:t>semelhantes</a:t>
            </a:r>
            <a:r>
              <a:rPr lang="en-US" sz="2400" dirty="0"/>
              <a:t> entre </a:t>
            </a:r>
            <a:r>
              <a:rPr lang="en-US" sz="2400" dirty="0" err="1"/>
              <a:t>dois</a:t>
            </a:r>
            <a:r>
              <a:rPr lang="en-US" sz="2400" dirty="0"/>
              <a:t> </a:t>
            </a:r>
            <a:r>
              <a:rPr lang="en-US" sz="2400" dirty="0" err="1"/>
              <a:t>sinais</a:t>
            </a:r>
            <a:r>
              <a:rPr lang="en-US" sz="2400" dirty="0"/>
              <a:t>, </a:t>
            </a:r>
            <a:r>
              <a:rPr lang="en-US" sz="2400" dirty="0" err="1"/>
              <a:t>mesmo</a:t>
            </a:r>
            <a:r>
              <a:rPr lang="en-US" sz="2400" dirty="0"/>
              <a:t> que </a:t>
            </a:r>
            <a:r>
              <a:rPr lang="en-US" sz="2400" dirty="0" err="1"/>
              <a:t>ruidosos</a:t>
            </a:r>
            <a:r>
              <a:rPr lang="en-US" sz="2400" dirty="0"/>
              <a:t>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WCO: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Mede o </a:t>
            </a:r>
            <a:r>
              <a:rPr lang="en-US" sz="2400" dirty="0" err="1"/>
              <a:t>grau</a:t>
            </a:r>
            <a:r>
              <a:rPr lang="en-US" sz="2400" dirty="0"/>
              <a:t> de </a:t>
            </a:r>
            <a:r>
              <a:rPr lang="en-US" sz="2400" dirty="0" err="1"/>
              <a:t>similaridade</a:t>
            </a:r>
            <a:r>
              <a:rPr lang="en-US" sz="2400" dirty="0"/>
              <a:t> </a:t>
            </a:r>
            <a:r>
              <a:rPr lang="en-US" sz="2400" dirty="0" err="1"/>
              <a:t>normalizado</a:t>
            </a:r>
            <a:r>
              <a:rPr lang="en-US" sz="2400" dirty="0"/>
              <a:t> entre </a:t>
            </a:r>
            <a:r>
              <a:rPr lang="en-US" sz="2400" dirty="0" err="1"/>
              <a:t>dois</a:t>
            </a:r>
            <a:r>
              <a:rPr lang="en-US" sz="2400" dirty="0"/>
              <a:t> </a:t>
            </a:r>
            <a:r>
              <a:rPr lang="en-US" sz="2400" dirty="0" err="1"/>
              <a:t>sinais</a:t>
            </a:r>
            <a:r>
              <a:rPr lang="en-US" sz="2400" dirty="0"/>
              <a:t>, </a:t>
            </a:r>
            <a:r>
              <a:rPr lang="en-US" sz="2400" dirty="0" err="1"/>
              <a:t>faixa</a:t>
            </a:r>
            <a:r>
              <a:rPr lang="en-US" sz="2400" dirty="0"/>
              <a:t> </a:t>
            </a:r>
            <a:r>
              <a:rPr lang="en-US" sz="2400" dirty="0" err="1"/>
              <a:t>por</a:t>
            </a:r>
            <a:r>
              <a:rPr lang="en-US" sz="2400" dirty="0"/>
              <a:t> </a:t>
            </a:r>
            <a:r>
              <a:rPr lang="en-US" sz="2400" dirty="0" err="1"/>
              <a:t>faixa</a:t>
            </a:r>
            <a:r>
              <a:rPr lang="en-US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440594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66CC19-A194-BCD2-E392-C8ACA01735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8F18CCAD-1631-86FA-C503-1DF888A6B6B8}"/>
              </a:ext>
            </a:extLst>
          </p:cNvPr>
          <p:cNvSpPr txBox="1">
            <a:spLocks/>
          </p:cNvSpPr>
          <p:nvPr/>
        </p:nvSpPr>
        <p:spPr>
          <a:xfrm>
            <a:off x="1138169" y="256397"/>
            <a:ext cx="10917197" cy="56341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u="none" kern="1200">
                <a:solidFill>
                  <a:srgbClr val="214099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pt-BR" sz="4000" dirty="0"/>
              <a:t>Definições clássicas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7569E15-089A-FAF2-4259-7171D71359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9404" y="1249423"/>
            <a:ext cx="4614018" cy="116204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86DB764-973D-B5FC-0B1D-0EC8E82830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8460" y="1431562"/>
            <a:ext cx="4650824" cy="79776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16DEFDF-65FA-8162-EC1E-7B7FC5C405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1203" y="3317673"/>
            <a:ext cx="4810419" cy="9270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4AE8A08-8C5F-C85C-8E4D-11BDD5D4DC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6767" y="3093145"/>
            <a:ext cx="5111331" cy="115162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9FEEB3E-3FFC-E9FF-E9D5-174A30C6AB4B}"/>
              </a:ext>
            </a:extLst>
          </p:cNvPr>
          <p:cNvSpPr txBox="1"/>
          <p:nvPr/>
        </p:nvSpPr>
        <p:spPr>
          <a:xfrm>
            <a:off x="1138169" y="5241772"/>
            <a:ext cx="10820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R" dirty="0"/>
              <a:t>*“E” representa a média de várias realizações do cálculo da transformada para um mesmo par de parâmetros a, b</a:t>
            </a:r>
          </a:p>
        </p:txBody>
      </p:sp>
    </p:spTree>
    <p:extLst>
      <p:ext uri="{BB962C8B-B14F-4D97-AF65-F5344CB8AC3E}">
        <p14:creationId xmlns:p14="http://schemas.microsoft.com/office/powerpoint/2010/main" val="234605690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5fb5f026-dc7b-485f-82fe-577aafb4abaa">
      <Terms xmlns="http://schemas.microsoft.com/office/infopath/2007/PartnerControls"/>
    </lcf76f155ced4ddcb4097134ff3c332f>
    <TaxCatchAll xmlns="9970e0e6-68bd-454a-b013-2dc3f312d27d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585AD953FC666642937FCE52CC8B4A6A" ma:contentTypeVersion="18" ma:contentTypeDescription="Crie um novo documento." ma:contentTypeScope="" ma:versionID="9e618c320a2d923c0e323f3a5f13caf8">
  <xsd:schema xmlns:xsd="http://www.w3.org/2001/XMLSchema" xmlns:xs="http://www.w3.org/2001/XMLSchema" xmlns:p="http://schemas.microsoft.com/office/2006/metadata/properties" xmlns:ns2="5fb5f026-dc7b-485f-82fe-577aafb4abaa" xmlns:ns3="9970e0e6-68bd-454a-b013-2dc3f312d27d" targetNamespace="http://schemas.microsoft.com/office/2006/metadata/properties" ma:root="true" ma:fieldsID="0a69055deb54dcd23f8b9a65d21afeea" ns2:_="" ns3:_="">
    <xsd:import namespace="5fb5f026-dc7b-485f-82fe-577aafb4abaa"/>
    <xsd:import namespace="9970e0e6-68bd-454a-b013-2dc3f312d27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fb5f026-dc7b-485f-82fe-577aafb4aba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1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4" nillable="true" ma:displayName="Location" ma:internalName="MediaServiceLocation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Marcações de imagem" ma:readOnly="false" ma:fieldId="{5cf76f15-5ced-4ddc-b409-7134ff3c332f}" ma:taxonomyMulti="true" ma:sspId="aac08c5c-6fe0-4712-b828-e958a9361e2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23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24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970e0e6-68bd-454a-b013-2dc3f312d27d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f04e90fd-b40d-4e8a-9052-aed8cdd6606b}" ma:internalName="TaxCatchAll" ma:showField="CatchAllData" ma:web="9970e0e6-68bd-454a-b013-2dc3f312d27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004E749-E957-47BE-BA6D-3906AA79611B}">
  <ds:schemaRefs>
    <ds:schemaRef ds:uri="5fb5f026-dc7b-485f-82fe-577aafb4abaa"/>
    <ds:schemaRef ds:uri="9970e0e6-68bd-454a-b013-2dc3f312d27d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903F7292-D0C7-45BB-B216-7CCC4E5E4241}">
  <ds:schemaRefs>
    <ds:schemaRef ds:uri="5fb5f026-dc7b-485f-82fe-577aafb4abaa"/>
    <ds:schemaRef ds:uri="9970e0e6-68bd-454a-b013-2dc3f312d27d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A1C69806-C616-44F9-BE72-AD3B73F8835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1451</TotalTime>
  <Words>498</Words>
  <Application>Microsoft Macintosh PowerPoint</Application>
  <PresentationFormat>Widescreen</PresentationFormat>
  <Paragraphs>84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Calibri</vt:lpstr>
      <vt:lpstr>Roboto</vt:lpstr>
      <vt:lpstr>Roboto Black</vt:lpstr>
      <vt:lpstr>Roboto Light</vt:lpstr>
      <vt:lpstr>Tema do Office</vt:lpstr>
      <vt:lpstr>Análise de Coerência Wavelet em Sinais Ruidosos com Picos Gaussianos Defasados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Obrigado!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Amanda Ferraz de Mello</dc:creator>
  <cp:lastModifiedBy>Borsoi, Luis</cp:lastModifiedBy>
  <cp:revision>4</cp:revision>
  <dcterms:created xsi:type="dcterms:W3CDTF">2022-12-21T19:57:02Z</dcterms:created>
  <dcterms:modified xsi:type="dcterms:W3CDTF">2025-06-18T02:57:47Z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0x010100585AD953FC666642937FCE52CC8B4A6A</vt:lpwstr>
  </property>
  <property fmtid="{D5CDD505-2E9C-101B-9397-08002B2CF9AE}" pid="3" name="MediaServiceImageTags">
    <vt:lpwstr/>
  </property>
</Properties>
</file>